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</p:sldMasterIdLst>
  <p:notesMasterIdLst>
    <p:notesMasterId r:id="rId18"/>
  </p:notesMasterIdLst>
  <p:sldIdLst>
    <p:sldId id="259" r:id="rId5"/>
    <p:sldId id="288" r:id="rId6"/>
    <p:sldId id="285" r:id="rId7"/>
    <p:sldId id="295" r:id="rId8"/>
    <p:sldId id="294" r:id="rId9"/>
    <p:sldId id="274" r:id="rId10"/>
    <p:sldId id="271" r:id="rId11"/>
    <p:sldId id="289" r:id="rId12"/>
    <p:sldId id="281" r:id="rId13"/>
    <p:sldId id="291" r:id="rId14"/>
    <p:sldId id="292" r:id="rId15"/>
    <p:sldId id="293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91"/>
    <a:srgbClr val="53555C"/>
    <a:srgbClr val="E2462F"/>
    <a:srgbClr val="E24623"/>
    <a:srgbClr val="006D7E"/>
    <a:srgbClr val="D82F23"/>
    <a:srgbClr val="0B597E"/>
    <a:srgbClr val="6BA8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78904" autoAdjust="0"/>
  </p:normalViewPr>
  <p:slideViewPr>
    <p:cSldViewPr snapToGrid="0">
      <p:cViewPr varScale="1">
        <p:scale>
          <a:sx n="99" d="100"/>
          <a:sy n="99" d="100"/>
        </p:scale>
        <p:origin x="13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8A3F7-5405-45E8-BDB8-07D675E7C784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02406-28EA-4B96-8CE9-960BB594D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18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45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65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02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77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55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4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5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6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60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2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55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36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2406-28EA-4B96-8CE9-960BB594D2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7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DF4258-7186-4AAD-A87B-DA3622F7A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50449-51A1-42AE-BCDD-26CF1B1BF1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437699"/>
            <a:ext cx="7602304" cy="2080151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FE898-80C9-41F1-9B50-03E658F137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3748" y="2517850"/>
            <a:ext cx="7631556" cy="1655762"/>
          </a:xfrm>
        </p:spPr>
        <p:txBody>
          <a:bodyPr>
            <a:normAutofit/>
          </a:bodyPr>
          <a:lstStyle>
            <a:lvl1pPr marL="0" indent="0" algn="r">
              <a:buNone/>
              <a:defRPr sz="2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6D47F10-B379-402E-97A2-B0DF795557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3700" y="4364037"/>
            <a:ext cx="4541603" cy="1707405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r">
              <a:buNone/>
              <a:defRPr sz="2000">
                <a:solidFill>
                  <a:schemeClr val="bg1"/>
                </a:solidFill>
              </a:defRPr>
            </a:lvl2pPr>
            <a:lvl3pPr marL="914400" indent="0" algn="r">
              <a:buNone/>
              <a:defRPr sz="2000">
                <a:solidFill>
                  <a:schemeClr val="bg1"/>
                </a:solidFill>
              </a:defRPr>
            </a:lvl3pPr>
            <a:lvl4pPr marL="1371600" indent="0" algn="r">
              <a:buNone/>
              <a:defRPr sz="2000">
                <a:solidFill>
                  <a:schemeClr val="bg1"/>
                </a:solidFill>
              </a:defRPr>
            </a:lvl4pPr>
            <a:lvl5pPr marL="18288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additional information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5C4E88E-633F-4D4C-A3BE-0B07EE7D4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68936" y="6256668"/>
            <a:ext cx="1334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BB9DCA-6519-44C1-AE5F-5C4752D77007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73C624D-7A9C-4B37-AEEE-1BF656A24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18040" y="6256668"/>
            <a:ext cx="3059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129550D-C9B8-4D40-A696-EEF7F396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7596" y="6256668"/>
            <a:ext cx="567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566132-EAA4-47FD-BE4A-574D81725E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8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67CCC-4AD0-42E9-8027-8EDF6E3E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8AC0B-252A-456D-B04C-149B5DC3E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5C39A-3D11-4355-93A6-E80827AB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9DCA-6519-44C1-AE5F-5C4752D77007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B3C3F-CF0C-4FA8-9C68-4A893E81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ED095-9B6F-4FE5-A171-949C2B0C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66132-EAA4-47FD-BE4A-574D81725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7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67CCC-4AD0-42E9-8027-8EDF6E3E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8AC0B-252A-456D-B04C-149B5DC3E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868901" cy="398146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5C39A-3D11-4355-93A6-E80827AB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9DCA-6519-44C1-AE5F-5C4752D77007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B3C3F-CF0C-4FA8-9C68-4A893E81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ED095-9B6F-4FE5-A171-949C2B0C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66132-EAA4-47FD-BE4A-574D81725E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0A3798F-D84B-4158-8DE1-B3C17BE365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413" y="1817688"/>
            <a:ext cx="3159125" cy="316382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95859"/>
              </a:buClr>
              <a:buSzPct val="80000"/>
              <a:buFontTx/>
              <a:buNone/>
              <a:tabLst/>
              <a:defRPr i="1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95859"/>
              </a:buClr>
              <a:buSzPct val="80000"/>
              <a:buFont typeface="Wingdings 3" panose="05040102010807070707" pitchFamily="18" charset="2"/>
              <a:buChar char="}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9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select photo or drag and drop file into frame</a:t>
            </a:r>
          </a:p>
        </p:txBody>
      </p:sp>
    </p:spTree>
    <p:extLst>
      <p:ext uri="{BB962C8B-B14F-4D97-AF65-F5344CB8AC3E}">
        <p14:creationId xmlns:p14="http://schemas.microsoft.com/office/powerpoint/2010/main" val="249128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hort Foot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D141-1E40-452F-82AE-E21F5F9C3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294"/>
            <a:ext cx="9144000" cy="6855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C67CCC-4AD0-42E9-8027-8EDF6E3E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8AC0B-252A-456D-B04C-149B5DC3E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16654" cy="43714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CD90790-0004-4497-8C16-7AB8BBA61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00913"/>
            <a:ext cx="1334764" cy="365125"/>
          </a:xfrm>
        </p:spPr>
        <p:txBody>
          <a:bodyPr/>
          <a:lstStyle>
            <a:lvl1pPr algn="l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1BBB9DCA-6519-44C1-AE5F-5C4752D77007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984754B-6B35-4153-B355-E080044B8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26" y="6200913"/>
            <a:ext cx="6029287" cy="365125"/>
          </a:xfrm>
        </p:spPr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9F9F3FB-BBC6-4DD9-94FC-E4141AD6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0913" y="6200913"/>
            <a:ext cx="567708" cy="365125"/>
          </a:xfrm>
        </p:spPr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95566132-EAA4-47FD-BE4A-574D81725E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5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5663-3D46-414E-803A-7B3786F7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6F50B-7BFC-4F73-BF18-41AA7960A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9DCA-6519-44C1-AE5F-5C4752D77007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3F36A-4D63-4552-AE95-4FAE586D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5C8A7-3B60-4135-8173-35988099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66132-EAA4-47FD-BE4A-574D81725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5663-3D46-414E-803A-7B3786F7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6F50B-7BFC-4F73-BF18-41AA7960A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9DCA-6519-44C1-AE5F-5C4752D77007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3F36A-4D63-4552-AE95-4FAE586D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5C8A7-3B60-4135-8173-35988099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66132-EAA4-47FD-BE4A-574D81725EA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4655CB-9961-47DF-92BA-128D4322C8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90688"/>
            <a:ext cx="9144000" cy="3907224"/>
          </a:xfrm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r>
              <a:rPr lang="en-US"/>
              <a:t>Click to select photo or drag and drop file into frame</a:t>
            </a:r>
          </a:p>
        </p:txBody>
      </p:sp>
    </p:spTree>
    <p:extLst>
      <p:ext uri="{BB962C8B-B14F-4D97-AF65-F5344CB8AC3E}">
        <p14:creationId xmlns:p14="http://schemas.microsoft.com/office/powerpoint/2010/main" val="75963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3D72D20-E599-452A-A68B-C813EB5C3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BDC57257-A319-41FA-BFBD-4A3FA06F948E}"/>
              </a:ext>
            </a:extLst>
          </p:cNvPr>
          <p:cNvSpPr/>
          <p:nvPr userDrawn="1"/>
        </p:nvSpPr>
        <p:spPr>
          <a:xfrm>
            <a:off x="-11152" y="0"/>
            <a:ext cx="9155152" cy="6869151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2051824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4806176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2051824 h 6858000"/>
              <a:gd name="connsiteX6" fmla="*/ 0 w 9144000"/>
              <a:gd name="connsiteY6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4806176 w 9144000"/>
              <a:gd name="connsiteY3" fmla="*/ 6858000 h 6858000"/>
              <a:gd name="connsiteX4" fmla="*/ 0 w 9144000"/>
              <a:gd name="connsiteY4" fmla="*/ 2051824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4806176 w 9144000"/>
              <a:gd name="connsiteY3" fmla="*/ 6858000 h 6858000"/>
              <a:gd name="connsiteX4" fmla="*/ 0 w 9144000"/>
              <a:gd name="connsiteY4" fmla="*/ 2620536 h 6858000"/>
              <a:gd name="connsiteX5" fmla="*/ 0 w 9144000"/>
              <a:gd name="connsiteY5" fmla="*/ 0 h 6858000"/>
              <a:gd name="connsiteX0" fmla="*/ 0 w 9144000"/>
              <a:gd name="connsiteY0" fmla="*/ 0 h 6869151"/>
              <a:gd name="connsiteX1" fmla="*/ 9144000 w 9144000"/>
              <a:gd name="connsiteY1" fmla="*/ 0 h 6869151"/>
              <a:gd name="connsiteX2" fmla="*/ 9144000 w 9144000"/>
              <a:gd name="connsiteY2" fmla="*/ 6858000 h 6869151"/>
              <a:gd name="connsiteX3" fmla="*/ 4259766 w 9144000"/>
              <a:gd name="connsiteY3" fmla="*/ 6869151 h 6869151"/>
              <a:gd name="connsiteX4" fmla="*/ 0 w 9144000"/>
              <a:gd name="connsiteY4" fmla="*/ 2620536 h 6869151"/>
              <a:gd name="connsiteX5" fmla="*/ 0 w 9144000"/>
              <a:gd name="connsiteY5" fmla="*/ 0 h 6869151"/>
              <a:gd name="connsiteX0" fmla="*/ 11152 w 9155152"/>
              <a:gd name="connsiteY0" fmla="*/ 0 h 6869151"/>
              <a:gd name="connsiteX1" fmla="*/ 9155152 w 9155152"/>
              <a:gd name="connsiteY1" fmla="*/ 0 h 6869151"/>
              <a:gd name="connsiteX2" fmla="*/ 9155152 w 9155152"/>
              <a:gd name="connsiteY2" fmla="*/ 6858000 h 6869151"/>
              <a:gd name="connsiteX3" fmla="*/ 4270918 w 9155152"/>
              <a:gd name="connsiteY3" fmla="*/ 6869151 h 6869151"/>
              <a:gd name="connsiteX4" fmla="*/ 0 w 9155152"/>
              <a:gd name="connsiteY4" fmla="*/ 3691053 h 6869151"/>
              <a:gd name="connsiteX5" fmla="*/ 11152 w 9155152"/>
              <a:gd name="connsiteY5" fmla="*/ 0 h 6869151"/>
              <a:gd name="connsiteX0" fmla="*/ 11152 w 9155152"/>
              <a:gd name="connsiteY0" fmla="*/ 0 h 6869151"/>
              <a:gd name="connsiteX1" fmla="*/ 9155152 w 9155152"/>
              <a:gd name="connsiteY1" fmla="*/ 0 h 6869151"/>
              <a:gd name="connsiteX2" fmla="*/ 9155152 w 9155152"/>
              <a:gd name="connsiteY2" fmla="*/ 6858000 h 6869151"/>
              <a:gd name="connsiteX3" fmla="*/ 3178099 w 9155152"/>
              <a:gd name="connsiteY3" fmla="*/ 6869151 h 6869151"/>
              <a:gd name="connsiteX4" fmla="*/ 0 w 9155152"/>
              <a:gd name="connsiteY4" fmla="*/ 3691053 h 6869151"/>
              <a:gd name="connsiteX5" fmla="*/ 11152 w 9155152"/>
              <a:gd name="connsiteY5" fmla="*/ 0 h 68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5152" h="6869151">
                <a:moveTo>
                  <a:pt x="11152" y="0"/>
                </a:moveTo>
                <a:lnTo>
                  <a:pt x="9155152" y="0"/>
                </a:lnTo>
                <a:lnTo>
                  <a:pt x="9155152" y="6858000"/>
                </a:lnTo>
                <a:lnTo>
                  <a:pt x="3178099" y="6869151"/>
                </a:lnTo>
                <a:lnTo>
                  <a:pt x="0" y="3691053"/>
                </a:lnTo>
                <a:cubicBezTo>
                  <a:pt x="3717" y="2460702"/>
                  <a:pt x="7435" y="1230351"/>
                  <a:pt x="11152" y="0"/>
                </a:cubicBezTo>
                <a:close/>
              </a:path>
            </a:pathLst>
          </a:custGeom>
          <a:solidFill>
            <a:srgbClr val="006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47DC9-213F-4056-861D-E9E0306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8936" y="4589464"/>
            <a:ext cx="5641652" cy="118872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77C8E27-DCE1-4C74-852D-ABD0F2A462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68936" y="6256668"/>
            <a:ext cx="1334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BB9DCA-6519-44C1-AE5F-5C4752D77007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9CD1A31-60EA-4E55-8113-E6BF8719D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18040" y="6256668"/>
            <a:ext cx="3059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5D15D6E-41A7-471A-AF14-8981A076C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7596" y="6256668"/>
            <a:ext cx="567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566132-EAA4-47FD-BE4A-574D81725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572AF6-4663-4709-9AD5-D51B9D1AE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7922"/>
            <a:ext cx="7886700" cy="3904553"/>
          </a:xfrm>
        </p:spPr>
        <p:txBody>
          <a:bodyPr anchor="b"/>
          <a:lstStyle>
            <a:lvl1pPr algn="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41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594D5A-ED5C-430C-902C-F0E80F1F8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E2343FC4-FC53-49B4-8D4C-4D7D438C70B5}"/>
              </a:ext>
            </a:extLst>
          </p:cNvPr>
          <p:cNvSpPr/>
          <p:nvPr userDrawn="1"/>
        </p:nvSpPr>
        <p:spPr>
          <a:xfrm>
            <a:off x="-11152" y="0"/>
            <a:ext cx="9155152" cy="6869151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2051824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4806176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2051824 h 6858000"/>
              <a:gd name="connsiteX6" fmla="*/ 0 w 9144000"/>
              <a:gd name="connsiteY6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4806176 w 9144000"/>
              <a:gd name="connsiteY3" fmla="*/ 6858000 h 6858000"/>
              <a:gd name="connsiteX4" fmla="*/ 0 w 9144000"/>
              <a:gd name="connsiteY4" fmla="*/ 2051824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4806176 w 9144000"/>
              <a:gd name="connsiteY3" fmla="*/ 6858000 h 6858000"/>
              <a:gd name="connsiteX4" fmla="*/ 0 w 9144000"/>
              <a:gd name="connsiteY4" fmla="*/ 2620536 h 6858000"/>
              <a:gd name="connsiteX5" fmla="*/ 0 w 9144000"/>
              <a:gd name="connsiteY5" fmla="*/ 0 h 6858000"/>
              <a:gd name="connsiteX0" fmla="*/ 0 w 9144000"/>
              <a:gd name="connsiteY0" fmla="*/ 0 h 6869151"/>
              <a:gd name="connsiteX1" fmla="*/ 9144000 w 9144000"/>
              <a:gd name="connsiteY1" fmla="*/ 0 h 6869151"/>
              <a:gd name="connsiteX2" fmla="*/ 9144000 w 9144000"/>
              <a:gd name="connsiteY2" fmla="*/ 6858000 h 6869151"/>
              <a:gd name="connsiteX3" fmla="*/ 4259766 w 9144000"/>
              <a:gd name="connsiteY3" fmla="*/ 6869151 h 6869151"/>
              <a:gd name="connsiteX4" fmla="*/ 0 w 9144000"/>
              <a:gd name="connsiteY4" fmla="*/ 2620536 h 6869151"/>
              <a:gd name="connsiteX5" fmla="*/ 0 w 9144000"/>
              <a:gd name="connsiteY5" fmla="*/ 0 h 6869151"/>
              <a:gd name="connsiteX0" fmla="*/ 11152 w 9155152"/>
              <a:gd name="connsiteY0" fmla="*/ 0 h 6869151"/>
              <a:gd name="connsiteX1" fmla="*/ 9155152 w 9155152"/>
              <a:gd name="connsiteY1" fmla="*/ 0 h 6869151"/>
              <a:gd name="connsiteX2" fmla="*/ 9155152 w 9155152"/>
              <a:gd name="connsiteY2" fmla="*/ 6858000 h 6869151"/>
              <a:gd name="connsiteX3" fmla="*/ 4270918 w 9155152"/>
              <a:gd name="connsiteY3" fmla="*/ 6869151 h 6869151"/>
              <a:gd name="connsiteX4" fmla="*/ 0 w 9155152"/>
              <a:gd name="connsiteY4" fmla="*/ 3691053 h 6869151"/>
              <a:gd name="connsiteX5" fmla="*/ 11152 w 9155152"/>
              <a:gd name="connsiteY5" fmla="*/ 0 h 6869151"/>
              <a:gd name="connsiteX0" fmla="*/ 11152 w 9155152"/>
              <a:gd name="connsiteY0" fmla="*/ 0 h 6869151"/>
              <a:gd name="connsiteX1" fmla="*/ 9155152 w 9155152"/>
              <a:gd name="connsiteY1" fmla="*/ 0 h 6869151"/>
              <a:gd name="connsiteX2" fmla="*/ 9155152 w 9155152"/>
              <a:gd name="connsiteY2" fmla="*/ 6858000 h 6869151"/>
              <a:gd name="connsiteX3" fmla="*/ 3178099 w 9155152"/>
              <a:gd name="connsiteY3" fmla="*/ 6869151 h 6869151"/>
              <a:gd name="connsiteX4" fmla="*/ 0 w 9155152"/>
              <a:gd name="connsiteY4" fmla="*/ 3691053 h 6869151"/>
              <a:gd name="connsiteX5" fmla="*/ 11152 w 9155152"/>
              <a:gd name="connsiteY5" fmla="*/ 0 h 68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5152" h="6869151">
                <a:moveTo>
                  <a:pt x="11152" y="0"/>
                </a:moveTo>
                <a:lnTo>
                  <a:pt x="9155152" y="0"/>
                </a:lnTo>
                <a:lnTo>
                  <a:pt x="9155152" y="6858000"/>
                </a:lnTo>
                <a:lnTo>
                  <a:pt x="3178099" y="6869151"/>
                </a:lnTo>
                <a:lnTo>
                  <a:pt x="0" y="3691053"/>
                </a:lnTo>
                <a:cubicBezTo>
                  <a:pt x="3717" y="2460702"/>
                  <a:pt x="7435" y="1230351"/>
                  <a:pt x="111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63DA0BD-6314-4D35-9636-0F53B789F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68936" y="6256668"/>
            <a:ext cx="1334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BB9DCA-6519-44C1-AE5F-5C4752D77007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69C370-618E-42D8-8C5E-70E5052DE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18040" y="6256668"/>
            <a:ext cx="3059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9DE6E5E-B8EA-4944-9B46-21DC1BBBF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7596" y="6256668"/>
            <a:ext cx="567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566132-EAA4-47FD-BE4A-574D81725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4EF3D-989F-4A8A-81FD-ED0D8001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7922"/>
            <a:ext cx="7886700" cy="3904553"/>
          </a:xfrm>
        </p:spPr>
        <p:txBody>
          <a:bodyPr anchor="b"/>
          <a:lstStyle>
            <a:lvl1pPr algn="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47DC9-213F-4056-861D-E9E0306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8936" y="4589464"/>
            <a:ext cx="5641652" cy="118872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196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0F34AD-DC43-46D1-98D1-8AB5373F8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FB81113F-07B3-4BB0-BD90-56480BBB7D68}"/>
              </a:ext>
            </a:extLst>
          </p:cNvPr>
          <p:cNvSpPr/>
          <p:nvPr userDrawn="1"/>
        </p:nvSpPr>
        <p:spPr>
          <a:xfrm>
            <a:off x="-11152" y="0"/>
            <a:ext cx="9155152" cy="6869151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2051824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4806176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2051824 h 6858000"/>
              <a:gd name="connsiteX6" fmla="*/ 0 w 9144000"/>
              <a:gd name="connsiteY6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4806176 w 9144000"/>
              <a:gd name="connsiteY3" fmla="*/ 6858000 h 6858000"/>
              <a:gd name="connsiteX4" fmla="*/ 0 w 9144000"/>
              <a:gd name="connsiteY4" fmla="*/ 2051824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4806176 w 9144000"/>
              <a:gd name="connsiteY3" fmla="*/ 6858000 h 6858000"/>
              <a:gd name="connsiteX4" fmla="*/ 0 w 9144000"/>
              <a:gd name="connsiteY4" fmla="*/ 2620536 h 6858000"/>
              <a:gd name="connsiteX5" fmla="*/ 0 w 9144000"/>
              <a:gd name="connsiteY5" fmla="*/ 0 h 6858000"/>
              <a:gd name="connsiteX0" fmla="*/ 0 w 9144000"/>
              <a:gd name="connsiteY0" fmla="*/ 0 h 6869151"/>
              <a:gd name="connsiteX1" fmla="*/ 9144000 w 9144000"/>
              <a:gd name="connsiteY1" fmla="*/ 0 h 6869151"/>
              <a:gd name="connsiteX2" fmla="*/ 9144000 w 9144000"/>
              <a:gd name="connsiteY2" fmla="*/ 6858000 h 6869151"/>
              <a:gd name="connsiteX3" fmla="*/ 4259766 w 9144000"/>
              <a:gd name="connsiteY3" fmla="*/ 6869151 h 6869151"/>
              <a:gd name="connsiteX4" fmla="*/ 0 w 9144000"/>
              <a:gd name="connsiteY4" fmla="*/ 2620536 h 6869151"/>
              <a:gd name="connsiteX5" fmla="*/ 0 w 9144000"/>
              <a:gd name="connsiteY5" fmla="*/ 0 h 6869151"/>
              <a:gd name="connsiteX0" fmla="*/ 11152 w 9155152"/>
              <a:gd name="connsiteY0" fmla="*/ 0 h 6869151"/>
              <a:gd name="connsiteX1" fmla="*/ 9155152 w 9155152"/>
              <a:gd name="connsiteY1" fmla="*/ 0 h 6869151"/>
              <a:gd name="connsiteX2" fmla="*/ 9155152 w 9155152"/>
              <a:gd name="connsiteY2" fmla="*/ 6858000 h 6869151"/>
              <a:gd name="connsiteX3" fmla="*/ 4270918 w 9155152"/>
              <a:gd name="connsiteY3" fmla="*/ 6869151 h 6869151"/>
              <a:gd name="connsiteX4" fmla="*/ 0 w 9155152"/>
              <a:gd name="connsiteY4" fmla="*/ 3691053 h 6869151"/>
              <a:gd name="connsiteX5" fmla="*/ 11152 w 9155152"/>
              <a:gd name="connsiteY5" fmla="*/ 0 h 6869151"/>
              <a:gd name="connsiteX0" fmla="*/ 11152 w 9155152"/>
              <a:gd name="connsiteY0" fmla="*/ 0 h 6869151"/>
              <a:gd name="connsiteX1" fmla="*/ 9155152 w 9155152"/>
              <a:gd name="connsiteY1" fmla="*/ 0 h 6869151"/>
              <a:gd name="connsiteX2" fmla="*/ 9155152 w 9155152"/>
              <a:gd name="connsiteY2" fmla="*/ 6858000 h 6869151"/>
              <a:gd name="connsiteX3" fmla="*/ 3178099 w 9155152"/>
              <a:gd name="connsiteY3" fmla="*/ 6869151 h 6869151"/>
              <a:gd name="connsiteX4" fmla="*/ 0 w 9155152"/>
              <a:gd name="connsiteY4" fmla="*/ 3691053 h 6869151"/>
              <a:gd name="connsiteX5" fmla="*/ 11152 w 9155152"/>
              <a:gd name="connsiteY5" fmla="*/ 0 h 68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5152" h="6869151">
                <a:moveTo>
                  <a:pt x="11152" y="0"/>
                </a:moveTo>
                <a:lnTo>
                  <a:pt x="9155152" y="0"/>
                </a:lnTo>
                <a:lnTo>
                  <a:pt x="9155152" y="6858000"/>
                </a:lnTo>
                <a:lnTo>
                  <a:pt x="3178099" y="6869151"/>
                </a:lnTo>
                <a:lnTo>
                  <a:pt x="0" y="3691053"/>
                </a:lnTo>
                <a:cubicBezTo>
                  <a:pt x="3717" y="2460702"/>
                  <a:pt x="7435" y="1230351"/>
                  <a:pt x="1115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E6692B7-75AD-4D13-B54E-6016C5A4B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68936" y="6256668"/>
            <a:ext cx="1334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BB9DCA-6519-44C1-AE5F-5C4752D77007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1A9996A-5C87-4AF1-954D-5F7C505E6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18040" y="6256668"/>
            <a:ext cx="3059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DB77FA7-C756-4BD5-92D3-D48EF13B0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7596" y="6256668"/>
            <a:ext cx="567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566132-EAA4-47FD-BE4A-574D81725E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47DC9-213F-4056-861D-E9E0306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8936" y="4589464"/>
            <a:ext cx="5641652" cy="118872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341F2D0-B31E-4E51-A689-7D445237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7922"/>
            <a:ext cx="7886700" cy="3904553"/>
          </a:xfrm>
        </p:spPr>
        <p:txBody>
          <a:bodyPr anchor="b"/>
          <a:lstStyle>
            <a:lvl1pPr algn="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503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84EBFD-2598-4737-81E9-799BEC6FD52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257957-E4DB-432F-83F6-EC2857C5A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116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FB44E-76B5-4BAE-B370-8F040EA1A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116654" cy="3981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95859"/>
              </a:buClr>
              <a:buSzPct val="80000"/>
              <a:buFont typeface="Wingdings 3" panose="05040102010807070707" pitchFamily="18" charset="2"/>
              <a:buChar char="}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801688" marR="0" lvl="1" indent="-3444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62A8C2"/>
              </a:buClr>
              <a:buSzPct val="80000"/>
              <a:buFont typeface="Wingdings 3" panose="05040102010807070707" pitchFamily="18" charset="2"/>
              <a:buChar char="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>
                <a:ln>
                  <a:noFill/>
                </a:ln>
                <a:solidFill>
                  <a:srgbClr val="006D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24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5958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5D8D9-CE53-4985-88E2-3DA635D7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18828" y="6256668"/>
            <a:ext cx="1334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BB9DCA-6519-44C1-AE5F-5C4752D77007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E864-6CFD-4BFE-9484-A5328CEB6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1804" y="6256668"/>
            <a:ext cx="45757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AE06D-4260-4667-A95C-8B9193376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7596" y="6256668"/>
            <a:ext cx="567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566132-EAA4-47FD-BE4A-574D81725E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9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0" r:id="rId3"/>
    <p:sldLayoutId id="2147483679" r:id="rId4"/>
    <p:sldLayoutId id="2147483671" r:id="rId5"/>
    <p:sldLayoutId id="2147483678" r:id="rId6"/>
    <p:sldLayoutId id="2147483675" r:id="rId7"/>
    <p:sldLayoutId id="2147483676" r:id="rId8"/>
    <p:sldLayoutId id="214748367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1200"/>
        </a:spcAft>
        <a:buClr>
          <a:srgbClr val="595859"/>
        </a:buClr>
        <a:buSzPct val="80000"/>
        <a:buFont typeface="Wingdings 3" panose="05040102010807070707" pitchFamily="18" charset="2"/>
        <a:buChar char="}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1688" marR="0" indent="-344488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rgbClr val="62A8C2"/>
        </a:buClr>
        <a:buSzPct val="80000"/>
        <a:buFont typeface="Wingdings 3" panose="05040102010807070707" pitchFamily="18" charset="2"/>
        <a:buChar char=""/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marR="0" indent="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rgbClr val="595859"/>
        </a:buClr>
        <a:buSzTx/>
        <a:buFont typeface="Wingdings" panose="05000000000000000000" pitchFamily="2" charset="2"/>
        <a:buNone/>
        <a:tabLst/>
        <a:defRPr sz="2400" b="1" kern="1200" cap="all" baseline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marR="0" indent="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rgbClr val="595859"/>
        </a:buClr>
        <a:buSzTx/>
        <a:buFont typeface="Wingdings" panose="05000000000000000000" pitchFamily="2" charset="2"/>
        <a:buNone/>
        <a:tabLst/>
        <a:defRPr sz="2000" b="1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marR="0" indent="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rgbClr val="595859"/>
        </a:buClr>
        <a:buSzTx/>
        <a:buFont typeface="Wingdings" panose="05000000000000000000" pitchFamily="2" charset="2"/>
        <a:buNone/>
        <a:tabLst/>
        <a:defRPr sz="2000" i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Digital Ad regulation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053" y="2517850"/>
            <a:ext cx="736025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National Landscape &amp; Policy Approaches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C2EB0-65B0-49A0-8925-FB2055BB5F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3700" y="4364037"/>
            <a:ext cx="4541603" cy="1889726"/>
          </a:xfrm>
        </p:spPr>
        <p:txBody>
          <a:bodyPr/>
          <a:lstStyle/>
          <a:p>
            <a:r>
              <a:rPr lang="en-US" b="1" dirty="0"/>
              <a:t>Austin Graham</a:t>
            </a:r>
          </a:p>
          <a:p>
            <a:r>
              <a:rPr lang="en-US" b="1" dirty="0"/>
              <a:t>Campaign Legal Center</a:t>
            </a:r>
          </a:p>
          <a:p>
            <a:r>
              <a:rPr lang="en-US" b="1" dirty="0"/>
              <a:t>January 16, 2020</a:t>
            </a:r>
          </a:p>
        </p:txBody>
      </p:sp>
    </p:spTree>
    <p:extLst>
      <p:ext uri="{BB962C8B-B14F-4D97-AF65-F5344CB8AC3E}">
        <p14:creationId xmlns:p14="http://schemas.microsoft.com/office/powerpoint/2010/main" val="275740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56F633-07AC-49A3-A791-001E2244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116654" cy="49554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Which Platforms Are Covered? 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8A818961-4DC0-41D6-853B-330A3B426494}"/>
              </a:ext>
            </a:extLst>
          </p:cNvPr>
          <p:cNvSpPr txBox="1">
            <a:spLocks/>
          </p:cNvSpPr>
          <p:nvPr/>
        </p:nvSpPr>
        <p:spPr>
          <a:xfrm>
            <a:off x="513673" y="1050910"/>
            <a:ext cx="8116654" cy="4878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595859"/>
              </a:buClr>
              <a:buSzPct val="80000"/>
              <a:buFont typeface="Wingdings 3" panose="05040102010807070707" pitchFamily="18" charset="2"/>
              <a:buChar char="}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marR="0" indent="-3444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62A8C2"/>
              </a:buClr>
              <a:buSzPct val="80000"/>
              <a:buFont typeface="Wingdings 3" panose="05040102010807070707" pitchFamily="18" charset="2"/>
              <a:buChar char="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400" b="1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00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800" b="1" dirty="0"/>
              <a:t>If state maintains the ad archive, “online platform” definition is less significant since platforms’ responsibilities are reduced  </a:t>
            </a:r>
          </a:p>
          <a:p>
            <a:pPr>
              <a:buClr>
                <a:schemeClr val="accent2"/>
              </a:buClr>
            </a:pPr>
            <a:r>
              <a:rPr lang="en-US" sz="1800" b="1" dirty="0"/>
              <a:t>Qualification threshold is relevant if platforms maintain ad archives </a:t>
            </a:r>
          </a:p>
          <a:p>
            <a:pPr lvl="1">
              <a:buClr>
                <a:schemeClr val="accent2"/>
              </a:buClr>
            </a:pPr>
            <a:r>
              <a:rPr lang="en-US" sz="1800" dirty="0"/>
              <a:t>Common metric is average monthly U.S. visitors to website</a:t>
            </a:r>
          </a:p>
          <a:p>
            <a:pPr lvl="1">
              <a:buClr>
                <a:schemeClr val="accent2"/>
              </a:buClr>
            </a:pPr>
            <a:r>
              <a:rPr lang="en-US" sz="1800" dirty="0"/>
              <a:t>Revenue generated from political ad sales is another option</a:t>
            </a:r>
          </a:p>
          <a:p>
            <a:pPr>
              <a:buClr>
                <a:schemeClr val="accent2"/>
              </a:buClr>
            </a:pPr>
            <a:r>
              <a:rPr lang="en-US" sz="1800" b="1" dirty="0"/>
              <a:t>Existing legislation uses different thresholds for “online platform”</a:t>
            </a:r>
          </a:p>
          <a:p>
            <a:pPr lvl="1">
              <a:buClr>
                <a:schemeClr val="accent2"/>
              </a:buClr>
            </a:pPr>
            <a:r>
              <a:rPr lang="en-US" sz="1800" dirty="0"/>
              <a:t>High: Honest Ads Act (</a:t>
            </a:r>
            <a:r>
              <a:rPr lang="en-US" sz="1800" u="sng" dirty="0"/>
              <a:t>&gt;</a:t>
            </a:r>
            <a:r>
              <a:rPr lang="en-US" sz="1800" dirty="0"/>
              <a:t> avg. 50,000,000 U.S. monthly visitors); NY ( </a:t>
            </a:r>
            <a:r>
              <a:rPr lang="en-US" sz="1800" u="sng" dirty="0"/>
              <a:t>&gt;</a:t>
            </a:r>
            <a:r>
              <a:rPr lang="en-US" sz="1800" dirty="0"/>
              <a:t>70,000,000 monthly U.S. visitors)  </a:t>
            </a:r>
          </a:p>
          <a:p>
            <a:pPr lvl="1">
              <a:buClr>
                <a:schemeClr val="accent2"/>
              </a:buClr>
            </a:pPr>
            <a:r>
              <a:rPr lang="en-US" sz="1800" dirty="0"/>
              <a:t>Low: Maryland (</a:t>
            </a:r>
            <a:r>
              <a:rPr lang="en-US" sz="1800" u="sng" dirty="0"/>
              <a:t>&gt;</a:t>
            </a:r>
            <a:r>
              <a:rPr lang="en-US" sz="1800" dirty="0"/>
              <a:t> avg. 100,000 monthly U.S. visitors); California: any website or application that sells political ads “directly” to advertisers</a:t>
            </a:r>
          </a:p>
          <a:p>
            <a:pPr marL="0" indent="0">
              <a:buNone/>
            </a:pPr>
            <a:endParaRPr lang="en-US" sz="1800" dirty="0"/>
          </a:p>
          <a:p>
            <a:pPr lvl="1"/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87461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56F633-07AC-49A3-A791-001E2244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116654" cy="68578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What Ads &amp; Info Are in Archive? 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8A818961-4DC0-41D6-853B-330A3B426494}"/>
              </a:ext>
            </a:extLst>
          </p:cNvPr>
          <p:cNvSpPr txBox="1">
            <a:spLocks/>
          </p:cNvSpPr>
          <p:nvPr/>
        </p:nvSpPr>
        <p:spPr>
          <a:xfrm>
            <a:off x="628650" y="1260765"/>
            <a:ext cx="8116654" cy="4546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595859"/>
              </a:buClr>
              <a:buSzPct val="80000"/>
              <a:buFont typeface="Wingdings 3" panose="05040102010807070707" pitchFamily="18" charset="2"/>
              <a:buChar char="}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marR="0" indent="-3444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62A8C2"/>
              </a:buClr>
              <a:buSzPct val="80000"/>
              <a:buFont typeface="Wingdings 3" panose="05040102010807070707" pitchFamily="18" charset="2"/>
              <a:buChar char="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400" b="1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00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b="1" dirty="0"/>
              <a:t>Which </a:t>
            </a:r>
            <a:r>
              <a:rPr lang="en-US" b="1" u="sng" dirty="0"/>
              <a:t>ads</a:t>
            </a:r>
            <a:r>
              <a:rPr lang="en-US" b="1" dirty="0"/>
              <a:t> are available in the archive? </a:t>
            </a:r>
          </a:p>
          <a:p>
            <a:pPr>
              <a:buClr>
                <a:schemeClr val="accent2"/>
              </a:buClr>
            </a:pPr>
            <a:r>
              <a:rPr lang="en-US" b="1" dirty="0"/>
              <a:t>Comprehensive availability of election-related ads in archive provides more info to public &amp; helps to prevent digital “dark” ads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Digital ads paid for by candidates &amp; political committees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“Express advocacy” &amp; electioneering communications by other groups </a:t>
            </a:r>
            <a:endParaRPr lang="en-US" b="1" dirty="0"/>
          </a:p>
          <a:p>
            <a:pPr>
              <a:buClr>
                <a:schemeClr val="accent2"/>
              </a:buClr>
            </a:pPr>
            <a:r>
              <a:rPr lang="en-US" b="1" dirty="0"/>
              <a:t>Existing legislation varies in coverage of digital election ads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Honest Ads Act: “qualified political advertisement” includes any digital ad relating to a candidate, federal election, or “national legislative issue of public importance”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NY’s 2018 law only applies to digital independent expenditures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5958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56F633-07AC-49A3-A791-001E2244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116654" cy="68578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What Ads &amp; Info Are in Archive? 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8A818961-4DC0-41D6-853B-330A3B426494}"/>
              </a:ext>
            </a:extLst>
          </p:cNvPr>
          <p:cNvSpPr txBox="1">
            <a:spLocks/>
          </p:cNvSpPr>
          <p:nvPr/>
        </p:nvSpPr>
        <p:spPr>
          <a:xfrm>
            <a:off x="628650" y="1260765"/>
            <a:ext cx="8116654" cy="4546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595859"/>
              </a:buClr>
              <a:buSzPct val="80000"/>
              <a:buFont typeface="Wingdings 3" panose="05040102010807070707" pitchFamily="18" charset="2"/>
              <a:buChar char="}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marR="0" indent="-3444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62A8C2"/>
              </a:buClr>
              <a:buSzPct val="80000"/>
              <a:buFont typeface="Wingdings 3" panose="05040102010807070707" pitchFamily="18" charset="2"/>
              <a:buChar char="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400" b="1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00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b="1" dirty="0"/>
              <a:t>What </a:t>
            </a:r>
            <a:r>
              <a:rPr lang="en-US" b="1" u="sng" dirty="0"/>
              <a:t>information</a:t>
            </a:r>
            <a:r>
              <a:rPr lang="en-US" b="1" dirty="0"/>
              <a:t> is available for each ad in the archive? </a:t>
            </a:r>
          </a:p>
          <a:p>
            <a:pPr>
              <a:buClr>
                <a:schemeClr val="accent2"/>
              </a:buClr>
            </a:pPr>
            <a:r>
              <a:rPr lang="en-US" b="1" dirty="0"/>
              <a:t>Comprehensive record of each digital ad, including: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Copy of advertisement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Identity of advertiser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Amount paid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Dates of distribution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Target audience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Number of recipients 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Info about candidate/ballot question/ election referenced by ad</a:t>
            </a:r>
          </a:p>
          <a:p>
            <a:pPr lvl="1">
              <a:buClr>
                <a:schemeClr val="accent2"/>
              </a:buClr>
            </a:pPr>
            <a:endParaRPr lang="en-US" b="1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5958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4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56F633-07AC-49A3-A791-001E2244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 in 2020 &amp; Beyond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A818961-4DC0-41D6-853B-330A3B426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800" dirty="0"/>
              <a:t>No federal action before 2020 election 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Possibility of additional state actions (legislation &amp; regulation) 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Questions???  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45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56F633-07AC-49A3-A791-001E2244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We Got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A818961-4DC0-41D6-853B-330A3B426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8116654" cy="4116402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</a:pPr>
            <a:r>
              <a:rPr lang="en-US" b="1" dirty="0"/>
              <a:t>2016: Foreign election interference exposed big gaps in campaign finance law’s coverage of digital ads  </a:t>
            </a:r>
          </a:p>
          <a:p>
            <a:pPr lvl="1">
              <a:buClr>
                <a:schemeClr val="accent2"/>
              </a:buClr>
            </a:pPr>
            <a:r>
              <a:rPr lang="en-US" b="1" dirty="0"/>
              <a:t>Media-specific laws:</a:t>
            </a:r>
            <a:r>
              <a:rPr lang="en-US" dirty="0"/>
              <a:t> federal EC disclosure only applies to “broadcast, cable, or satellite communications”</a:t>
            </a:r>
          </a:p>
          <a:p>
            <a:pPr lvl="1">
              <a:buClr>
                <a:schemeClr val="accent2"/>
              </a:buClr>
            </a:pPr>
            <a:r>
              <a:rPr lang="en-US" b="1" dirty="0"/>
              <a:t>Narrow content triggers for disclosure:</a:t>
            </a:r>
            <a:r>
              <a:rPr lang="en-US" dirty="0"/>
              <a:t> “express advocacy”; 30/60 day pre-election windows for ECs </a:t>
            </a:r>
          </a:p>
          <a:p>
            <a:pPr lvl="1">
              <a:buClr>
                <a:schemeClr val="accent2"/>
              </a:buClr>
            </a:pPr>
            <a:r>
              <a:rPr lang="en-US" b="1" dirty="0"/>
              <a:t>Regulatory inaction:</a:t>
            </a:r>
            <a:r>
              <a:rPr lang="en-US" dirty="0"/>
              <a:t> FEC has not updated disclaimer requirements for digital ads </a:t>
            </a:r>
          </a:p>
          <a:p>
            <a:pPr lvl="1">
              <a:buClr>
                <a:schemeClr val="accent2"/>
              </a:buClr>
            </a:pPr>
            <a:r>
              <a:rPr lang="en-US" b="1" dirty="0"/>
              <a:t>Microtargeting &amp; digital “dark” ads:</a:t>
            </a:r>
            <a:r>
              <a:rPr lang="en-US" dirty="0"/>
              <a:t> digital ads often are visible only to targeted recipients </a:t>
            </a:r>
          </a:p>
          <a:p>
            <a:pPr>
              <a:buClr>
                <a:schemeClr val="accent2"/>
              </a:buClr>
            </a:pPr>
            <a:r>
              <a:rPr lang="en-US" b="1" dirty="0">
                <a:solidFill>
                  <a:schemeClr val="accent2"/>
                </a:solidFill>
              </a:rPr>
              <a:t> 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3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6173FE-C602-DB4E-A466-880D2C450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8" y="156803"/>
            <a:ext cx="4000500" cy="61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4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B297BECF-2D93-4E4E-90A1-078C641DC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991" r="5154" b="3553"/>
          <a:stretch/>
        </p:blipFill>
        <p:spPr>
          <a:xfrm>
            <a:off x="2105129" y="-1"/>
            <a:ext cx="4953838" cy="65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1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CAE7B-C49B-9A4A-A0BA-E9E9D7497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3" y="138222"/>
            <a:ext cx="5014912" cy="64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35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56F633-07AC-49A3-A791-001E2244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116654" cy="1235075"/>
          </a:xfrm>
        </p:spPr>
        <p:txBody>
          <a:bodyPr/>
          <a:lstStyle/>
          <a:p>
            <a:pPr algn="ctr"/>
            <a:r>
              <a:rPr lang="en-US" dirty="0"/>
              <a:t>Post-2016 Federal Efforts Falter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A818961-4DC0-41D6-853B-330A3B426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0200"/>
            <a:ext cx="8116654" cy="3981465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/>
              </a:buClr>
            </a:pPr>
            <a:r>
              <a:rPr lang="en-US" b="1" dirty="0"/>
              <a:t>Honest Ads Act: bipartisan bill, endorsed by major platforms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First introduced in 2017, included in H.R. 1 in 2019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Addresses the most glaring loopholes for digital election ads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Passage seems unlikely anytime soon </a:t>
            </a:r>
          </a:p>
          <a:p>
            <a:pPr>
              <a:buClr>
                <a:schemeClr val="accent2"/>
              </a:buClr>
            </a:pPr>
            <a:r>
              <a:rPr lang="en-US" b="1" dirty="0"/>
              <a:t>Continued FEC inaction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FEC reopened its rulemaking on digital ad disclaimers and held hearings in June 2018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But no FEC action since those hearings, and FEC now lacks a quorum </a:t>
            </a:r>
          </a:p>
          <a:p>
            <a:pPr>
              <a:buClr>
                <a:schemeClr val="accent2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56F633-07AC-49A3-A791-001E2244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116654" cy="1049338"/>
          </a:xfrm>
        </p:spPr>
        <p:txBody>
          <a:bodyPr/>
          <a:lstStyle/>
          <a:p>
            <a:pPr algn="ctr"/>
            <a:r>
              <a:rPr lang="en-US" dirty="0"/>
              <a:t>State Actions on Digital Ads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A818961-4DC0-41D6-853B-330A3B426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4465"/>
            <a:ext cx="8116654" cy="4392626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accent2"/>
              </a:buClr>
            </a:pPr>
            <a:r>
              <a:rPr lang="en-US" sz="2100" b="1" dirty="0"/>
              <a:t>Some states have moved to strengthen transparency around digital election ads after 2016 </a:t>
            </a:r>
          </a:p>
          <a:p>
            <a:pPr>
              <a:buClr>
                <a:schemeClr val="accent2"/>
              </a:buClr>
            </a:pPr>
            <a:r>
              <a:rPr lang="en-US" sz="2100" b="1" dirty="0"/>
              <a:t>Ensuring disclosure laws apply to digital election ads </a:t>
            </a:r>
          </a:p>
          <a:p>
            <a:pPr lvl="1">
              <a:buClr>
                <a:schemeClr val="accent2"/>
              </a:buClr>
            </a:pPr>
            <a:r>
              <a:rPr lang="en-US" sz="2100" dirty="0"/>
              <a:t>In 2018, Washington’s legislature amended state law to include “digital communications” in definitions of “electioneering communication” &amp; “political advertising”  </a:t>
            </a:r>
          </a:p>
          <a:p>
            <a:pPr>
              <a:buClr>
                <a:schemeClr val="accent2"/>
              </a:buClr>
            </a:pPr>
            <a:r>
              <a:rPr lang="en-US" sz="2100" b="1" dirty="0"/>
              <a:t>Addressing “dark” ads: public archives of digital election ads </a:t>
            </a:r>
          </a:p>
          <a:p>
            <a:pPr lvl="1">
              <a:buClr>
                <a:schemeClr val="accent2"/>
              </a:buClr>
            </a:pPr>
            <a:r>
              <a:rPr lang="en-US" sz="2100" dirty="0"/>
              <a:t>Publicly accessible &amp; searchable databases of digital ad records</a:t>
            </a:r>
          </a:p>
          <a:p>
            <a:pPr lvl="1">
              <a:buClr>
                <a:schemeClr val="accent2"/>
              </a:buClr>
            </a:pPr>
            <a:r>
              <a:rPr lang="en-US" sz="2100" dirty="0"/>
              <a:t>California, Maryland, &amp; New York passed archive legislation in 2018</a:t>
            </a:r>
          </a:p>
          <a:p>
            <a:pPr lvl="1">
              <a:buClr>
                <a:schemeClr val="accent2"/>
              </a:buClr>
            </a:pPr>
            <a:r>
              <a:rPr lang="en-US" sz="2100" dirty="0"/>
              <a:t>A few states &amp; localities have longstanding public record &amp; access requirements for election-related ads (e.g., Washington’s requirements for “commercial advertisers”)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5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56F633-07AC-49A3-A791-001E2244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Regulation of Digital Ads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A818961-4DC0-41D6-853B-330A3B426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400" b="1" u="sng" dirty="0"/>
              <a:t>Three key policy questions for digital ad archives: </a:t>
            </a:r>
          </a:p>
          <a:p>
            <a:pPr marL="914400" lvl="1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Who maintains the archive (state or platform)? </a:t>
            </a:r>
          </a:p>
          <a:p>
            <a:pPr marL="914400" lvl="1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Which platforms are covered?</a:t>
            </a:r>
          </a:p>
          <a:p>
            <a:pPr marL="914400" lvl="1" indent="-457200">
              <a:buClr>
                <a:schemeClr val="tx2"/>
              </a:buClr>
              <a:buFont typeface="+mj-lt"/>
              <a:buAutoNum type="arabicPeriod"/>
            </a:pPr>
            <a:r>
              <a:rPr lang="en-US" sz="2400" dirty="0"/>
              <a:t>What ads &amp; information are available in archive? </a:t>
            </a:r>
          </a:p>
        </p:txBody>
      </p:sp>
    </p:spTree>
    <p:extLst>
      <p:ext uri="{BB962C8B-B14F-4D97-AF65-F5344CB8AC3E}">
        <p14:creationId xmlns:p14="http://schemas.microsoft.com/office/powerpoint/2010/main" val="411688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56F633-07AC-49A3-A791-001E2244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116654" cy="49554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Who Maintains the Archive? 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8A818961-4DC0-41D6-853B-330A3B426494}"/>
              </a:ext>
            </a:extLst>
          </p:cNvPr>
          <p:cNvSpPr txBox="1">
            <a:spLocks/>
          </p:cNvSpPr>
          <p:nvPr/>
        </p:nvSpPr>
        <p:spPr>
          <a:xfrm>
            <a:off x="513673" y="989798"/>
            <a:ext cx="8116654" cy="4878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595859"/>
              </a:buClr>
              <a:buSzPct val="80000"/>
              <a:buFont typeface="Wingdings 3" panose="05040102010807070707" pitchFamily="18" charset="2"/>
              <a:buChar char="}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1688" marR="0" indent="-344488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62A8C2"/>
              </a:buClr>
              <a:buSzPct val="80000"/>
              <a:buFont typeface="Wingdings 3" panose="05040102010807070707" pitchFamily="18" charset="2"/>
              <a:buChar char=""/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400" b="1" kern="1200" cap="all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Clr>
                <a:srgbClr val="595859"/>
              </a:buClr>
              <a:buSzTx/>
              <a:buFont typeface="Wingdings" panose="05000000000000000000" pitchFamily="2" charset="2"/>
              <a:buNone/>
              <a:tabLst/>
              <a:defRPr sz="2000" i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800" b="1" dirty="0"/>
              <a:t>State election agency maintains (New York State, NYC, LA)</a:t>
            </a:r>
          </a:p>
          <a:p>
            <a:pPr lvl="1">
              <a:buClr>
                <a:schemeClr val="accent2"/>
              </a:buClr>
            </a:pPr>
            <a:r>
              <a:rPr lang="en-US" sz="1800" dirty="0"/>
              <a:t>Advertisers file digital ad copies &amp; info with state election officials, who upload to government-hosted archive</a:t>
            </a:r>
          </a:p>
          <a:p>
            <a:pPr lvl="1">
              <a:buClr>
                <a:schemeClr val="accent2"/>
              </a:buClr>
            </a:pPr>
            <a:r>
              <a:rPr lang="en-US" sz="1800" dirty="0"/>
              <a:t>Platforms must help advertisers comply but do </a:t>
            </a:r>
            <a:r>
              <a:rPr lang="en-US" sz="1800" u="sng" dirty="0"/>
              <a:t>not</a:t>
            </a:r>
            <a:r>
              <a:rPr lang="en-US" sz="1800" dirty="0"/>
              <a:t> have to create their own ad archives </a:t>
            </a:r>
          </a:p>
          <a:p>
            <a:pPr lvl="1">
              <a:buClr>
                <a:schemeClr val="accent2"/>
              </a:buClr>
            </a:pPr>
            <a:r>
              <a:rPr lang="en-US" sz="1800" dirty="0"/>
              <a:t>Centralizes location of information about digital election ads, and ensures public access to that info      </a:t>
            </a:r>
          </a:p>
          <a:p>
            <a:pPr>
              <a:buClr>
                <a:schemeClr val="accent2"/>
              </a:buClr>
            </a:pPr>
            <a:r>
              <a:rPr lang="en-US" sz="1800" b="1" dirty="0"/>
              <a:t>Online platforms maintain (Honest Ads Act, California, Maryland) </a:t>
            </a:r>
          </a:p>
          <a:p>
            <a:pPr lvl="1">
              <a:buClr>
                <a:schemeClr val="accent2"/>
              </a:buClr>
            </a:pPr>
            <a:r>
              <a:rPr lang="en-US" sz="1800" dirty="0"/>
              <a:t>Each “online platform” creates &amp; manages its own public archive of digital election ads sold by the platform </a:t>
            </a:r>
          </a:p>
          <a:p>
            <a:pPr lvl="1">
              <a:buClr>
                <a:schemeClr val="accent2"/>
              </a:buClr>
            </a:pPr>
            <a:r>
              <a:rPr lang="en-US" sz="1800" dirty="0"/>
              <a:t>Platform collects &amp; uploads info to its archive after ad is purchased</a:t>
            </a:r>
          </a:p>
          <a:p>
            <a:pPr lvl="1">
              <a:buClr>
                <a:schemeClr val="accent2"/>
              </a:buClr>
            </a:pPr>
            <a:r>
              <a:rPr lang="en-US" sz="1800" i="1" dirty="0"/>
              <a:t>Washington Post v. McManus </a:t>
            </a:r>
            <a:r>
              <a:rPr lang="en-US" sz="1800" dirty="0"/>
              <a:t>(4th Cir. 2019)</a:t>
            </a:r>
          </a:p>
          <a:p>
            <a:endParaRPr lang="en-US" sz="1800" dirty="0"/>
          </a:p>
          <a:p>
            <a:pPr lvl="1"/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6769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C template (Arial)">
  <a:themeElements>
    <a:clrScheme name="CLC">
      <a:dk1>
        <a:sysClr val="windowText" lastClr="000000"/>
      </a:dk1>
      <a:lt1>
        <a:sysClr val="window" lastClr="FFFFFF"/>
      </a:lt1>
      <a:dk2>
        <a:srgbClr val="595859"/>
      </a:dk2>
      <a:lt2>
        <a:srgbClr val="FFFFFF"/>
      </a:lt2>
      <a:accent1>
        <a:srgbClr val="006D91"/>
      </a:accent1>
      <a:accent2>
        <a:srgbClr val="E2462F"/>
      </a:accent2>
      <a:accent3>
        <a:srgbClr val="62A8C2"/>
      </a:accent3>
      <a:accent4>
        <a:srgbClr val="595859"/>
      </a:accent4>
      <a:accent5>
        <a:srgbClr val="000000"/>
      </a:accent5>
      <a:accent6>
        <a:srgbClr val="000000"/>
      </a:accent6>
      <a:hlink>
        <a:srgbClr val="006D91"/>
      </a:hlink>
      <a:folHlink>
        <a:srgbClr val="E2462F"/>
      </a:folHlink>
    </a:clrScheme>
    <a:fontScheme name="CLC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03FC9F8D8B5458CDC7CFE5BA549D3" ma:contentTypeVersion="10" ma:contentTypeDescription="Create a new document." ma:contentTypeScope="" ma:versionID="a74de0b9b43244999c3c52ec2fe291c2">
  <xsd:schema xmlns:xsd="http://www.w3.org/2001/XMLSchema" xmlns:xs="http://www.w3.org/2001/XMLSchema" xmlns:p="http://schemas.microsoft.com/office/2006/metadata/properties" xmlns:ns2="351b29d8-febc-4cf8-8a2d-3227d9e656db" xmlns:ns3="5f5f5d27-95d5-4b0d-9c81-14d0b1de88df" targetNamespace="http://schemas.microsoft.com/office/2006/metadata/properties" ma:root="true" ma:fieldsID="625db2dd4703bd959c7f760cba1aa266" ns2:_="" ns3:_="">
    <xsd:import namespace="351b29d8-febc-4cf8-8a2d-3227d9e656db"/>
    <xsd:import namespace="5f5f5d27-95d5-4b0d-9c81-14d0b1de88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b29d8-febc-4cf8-8a2d-3227d9e656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f5d27-95d5-4b0d-9c81-14d0b1de88d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862DF2-F1C0-43F1-9AB4-6B8C47456A63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51b29d8-febc-4cf8-8a2d-3227d9e656db"/>
    <ds:schemaRef ds:uri="http://purl.org/dc/elements/1.1/"/>
    <ds:schemaRef ds:uri="http://schemas.microsoft.com/office/2006/metadata/properties"/>
    <ds:schemaRef ds:uri="http://purl.org/dc/terms/"/>
    <ds:schemaRef ds:uri="5f5f5d27-95d5-4b0d-9c81-14d0b1de88d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32BBB88-B825-4011-AB08-189D978085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A28A9F-EC14-4542-8004-1694B1C399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1b29d8-febc-4cf8-8a2d-3227d9e656db"/>
    <ds:schemaRef ds:uri="5f5f5d27-95d5-4b0d-9c81-14d0b1de88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764</Words>
  <Application>Microsoft Macintosh PowerPoint</Application>
  <PresentationFormat>On-screen Show (4:3)</PresentationFormat>
  <Paragraphs>102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Wingdings</vt:lpstr>
      <vt:lpstr>Wingdings 3</vt:lpstr>
      <vt:lpstr>CLC template (Arial)</vt:lpstr>
      <vt:lpstr>Digital Ad regulation</vt:lpstr>
      <vt:lpstr>How We Got Here</vt:lpstr>
      <vt:lpstr>PowerPoint Presentation</vt:lpstr>
      <vt:lpstr>PowerPoint Presentation</vt:lpstr>
      <vt:lpstr>PowerPoint Presentation</vt:lpstr>
      <vt:lpstr>Post-2016 Federal Efforts Falter</vt:lpstr>
      <vt:lpstr>State Actions on Digital Ads </vt:lpstr>
      <vt:lpstr>Regulation of Digital Ads </vt:lpstr>
      <vt:lpstr>Who Maintains the Archive? </vt:lpstr>
      <vt:lpstr>Which Platforms Are Covered? </vt:lpstr>
      <vt:lpstr>What Ads &amp; Info Are in Archive? </vt:lpstr>
      <vt:lpstr>What Ads &amp; Info Are in Archive? </vt:lpstr>
      <vt:lpstr>What to Expect in 2020 &amp; Beyond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Ad regulation</dc:title>
  <dc:creator>Austin Graham</dc:creator>
  <cp:lastModifiedBy>Austin Graham</cp:lastModifiedBy>
  <cp:revision>38</cp:revision>
  <cp:lastPrinted>2020-01-14T16:51:46Z</cp:lastPrinted>
  <dcterms:created xsi:type="dcterms:W3CDTF">2020-01-13T21:11:26Z</dcterms:created>
  <dcterms:modified xsi:type="dcterms:W3CDTF">2020-01-14T23:23:12Z</dcterms:modified>
</cp:coreProperties>
</file>